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_rels/notesSlide2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26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media/image7.jpeg" ContentType="image/jpeg"/>
  <Override PartName="/ppt/media/image1.png" ContentType="image/png"/>
  <Override PartName="/ppt/media/image2.png" ContentType="image/png"/>
  <Override PartName="/ppt/media/image51.png" ContentType="image/png"/>
  <Override PartName="/ppt/media/image9.jpeg" ContentType="image/jpe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8.png" ContentType="image/png"/>
  <Override PartName="/ppt/media/image29.jpeg" ContentType="image/jpe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jpeg" ContentType="image/jpeg"/>
  <Override PartName="/ppt/media/image35.jpeg" ContentType="image/jpe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jpeg" ContentType="image/jpeg"/>
  <Override PartName="/ppt/media/image26.png" ContentType="image/png"/>
  <Override PartName="/ppt/media/image47.png" ContentType="image/png"/>
  <Override PartName="/ppt/media/image27.jpeg" ContentType="image/jpeg"/>
  <Override PartName="/ppt/media/image28.png" ContentType="image/png"/>
  <Override PartName="/ppt/media/image41.jpeg" ContentType="image/jpeg"/>
  <Override PartName="/ppt/media/image30.png" ContentType="image/png"/>
  <Override PartName="/ppt/media/image42.png" ContentType="image/png"/>
  <Override PartName="/ppt/media/image31.jpeg" ContentType="image/jpeg"/>
  <Override PartName="/ppt/media/image32.png" ContentType="image/png"/>
  <Override PartName="/ppt/media/image33.jpeg" ContentType="image/jpeg"/>
  <Override PartName="/ppt/media/image34.png" ContentType="image/png"/>
  <Override PartName="/ppt/media/image36.png" ContentType="image/png"/>
  <Override PartName="/ppt/media/image37.jpeg" ContentType="image/jpeg"/>
  <Override PartName="/ppt/media/image54.jpeg" ContentType="image/jpeg"/>
  <Override PartName="/ppt/media/image38.png" ContentType="image/png"/>
  <Override PartName="/ppt/media/image55.png" ContentType="image/png"/>
  <Override PartName="/ppt/media/image39.jpeg" ContentType="image/jpeg"/>
  <Override PartName="/ppt/media/image40.png" ContentType="image/png"/>
  <Override PartName="/ppt/media/image50.png" ContentType="image/png"/>
  <Override PartName="/ppt/media/image43.jpeg" ContentType="image/jpe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49.png" ContentType="image/png"/>
  <Override PartName="/ppt/media/image52.png" ContentType="image/png"/>
  <Override PartName="/ppt/media/image53.png" ContentType="image/png"/>
  <Override PartName="/ppt/media/image56.png" ContentType="image/png"/>
  <Override PartName="/ppt/_rels/presentation.xml.rels" ContentType="application/vnd.openxmlformats-package.relationships+xml"/>
  <Override PartName="/ppt/slides/slide26.xml" ContentType="application/vnd.openxmlformats-officedocument.presentationml.slide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7.xml" ContentType="application/vnd.openxmlformats-officedocument.presentationml.slide+xml"/>
  <Override PartName="/ppt/slides/slide2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jpeg>
</file>

<file path=ppt/media/image34.png>
</file>

<file path=ppt/media/image35.jpeg>
</file>

<file path=ppt/media/image36.png>
</file>

<file path=ppt/media/image37.jpeg>
</file>

<file path=ppt/media/image38.png>
</file>

<file path=ppt/media/image39.jpeg>
</file>

<file path=ppt/media/image4.png>
</file>

<file path=ppt/media/image40.png>
</file>

<file path=ppt/media/image41.jpe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56.png>
</file>

<file path=ppt/media/image6.png>
</file>

<file path=ppt/media/image7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lang="en-IN" sz="2000" spc="-1">
                <a:latin typeface="Arial"/>
              </a:rPr>
              <a:t>Click to edit the notes' format</a:t>
            </a:r>
            <a:endParaRPr/>
          </a:p>
        </p:txBody>
      </p:sp>
      <p:sp>
        <p:nvSpPr>
          <p:cNvPr id="12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lang="en-IN" sz="1400" spc="-1">
                <a:latin typeface="Times New Roman"/>
              </a:rPr>
              <a:t>&lt;header&gt;</a:t>
            </a:r>
            <a:endParaRPr/>
          </a:p>
        </p:txBody>
      </p:sp>
      <p:sp>
        <p:nvSpPr>
          <p:cNvPr id="12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IN" sz="1400" spc="-1">
                <a:latin typeface="Times New Roman"/>
              </a:rPr>
              <a:t>&lt;date/time&gt;</a:t>
            </a:r>
            <a:endParaRPr/>
          </a:p>
        </p:txBody>
      </p:sp>
      <p:sp>
        <p:nvSpPr>
          <p:cNvPr id="12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lang="en-IN" sz="1400" spc="-1">
                <a:latin typeface="Times New Roman"/>
              </a:rPr>
              <a:t>&lt;footer&gt;</a:t>
            </a:r>
            <a:endParaRPr/>
          </a:p>
        </p:txBody>
      </p:sp>
      <p:sp>
        <p:nvSpPr>
          <p:cNvPr id="12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0E77A32-5D2F-4CBF-97EC-49A03AE66867}" type="slidenum">
              <a:rPr lang="en-IN" sz="1400" spc="-1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4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F8647AD-C631-4B99-9B34-CA06CC129921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4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7E38B047-A220-4CFB-B099-062C0029E12B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4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D79EA45-3973-4201-B7DE-A0A3C672287B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5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ED6757B-D23F-48C9-8EAF-C5C064907783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5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A8384D05-BD13-4623-9FE0-80E2B363052D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5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8D54320-B92E-4A8D-B2CD-B3C901F32405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5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ADE675A-FC6A-4CD6-8EED-51E36FAAC50F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5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8A3C996-6B92-449A-AA54-BE03F8221250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6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5EF6982-0F24-466B-BC89-05C33EEEE3CA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6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B1F9776-6351-47D0-B656-8B7B3FED83FA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3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DA71782-10A9-4D5D-BF3A-1611EA0E974A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6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A83525F-8532-4062-872B-145C4544D31D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6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0A5C78A-80BF-46E7-B9F7-CB91BADEB228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6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04C73A1-B6B7-44ED-93BA-4374D2136B4B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7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E60A3B8-8285-46CE-8234-DA185E4D0600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7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9B8BCF5-163B-4ED4-9436-FD90C7355B44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7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BE36E1B-84B4-4C23-A68D-81EC11162122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7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7FC83057-B0FE-41B0-8D65-218231BC6EE3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3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DFB2CFF-7FAD-4194-8E97-44F7AC5318C0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3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3DB328EB-F55B-43FE-8421-A8A14E34CFE7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3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CB09D60-6783-4CFD-9C04-9D6BA67DEF89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4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06A15EAC-6513-4EC7-913A-E8466C959D7E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4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0AD9155-1FE1-4C70-B163-130852F52183}" type="slidenum">
              <a:rPr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3887280" y="3533400"/>
            <a:ext cx="462888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5932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388728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8" name="" descr=""/>
          <p:cNvPicPr/>
          <p:nvPr/>
        </p:nvPicPr>
        <p:blipFill>
          <a:blip r:embed="rId2"/>
          <a:stretch/>
        </p:blipFill>
        <p:spPr>
          <a:xfrm>
            <a:off x="3887280" y="1577520"/>
            <a:ext cx="4628880" cy="3692880"/>
          </a:xfrm>
          <a:prstGeom prst="rect">
            <a:avLst/>
          </a:prstGeom>
          <a:ln>
            <a:noFill/>
          </a:ln>
        </p:spPr>
      </p:pic>
      <p:pic>
        <p:nvPicPr>
          <p:cNvPr id="39" name="" descr=""/>
          <p:cNvPicPr/>
          <p:nvPr/>
        </p:nvPicPr>
        <p:blipFill>
          <a:blip r:embed="rId3"/>
          <a:stretch/>
        </p:blipFill>
        <p:spPr>
          <a:xfrm>
            <a:off x="3887280" y="1577520"/>
            <a:ext cx="4628880" cy="3692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630000" y="457200"/>
            <a:ext cx="2948760" cy="741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388728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25932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3887280" y="3533400"/>
            <a:ext cx="462888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3887280" y="3533400"/>
            <a:ext cx="462888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5932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388728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3887280" y="1577520"/>
            <a:ext cx="4628880" cy="369288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tretch/>
        </p:blipFill>
        <p:spPr>
          <a:xfrm>
            <a:off x="3887280" y="1577520"/>
            <a:ext cx="4628880" cy="3692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630000" y="457200"/>
            <a:ext cx="2948760" cy="741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388728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5932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3887280" y="3533400"/>
            <a:ext cx="462888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3887280" y="3533400"/>
            <a:ext cx="462888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5932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388728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17" name="" descr=""/>
          <p:cNvPicPr/>
          <p:nvPr/>
        </p:nvPicPr>
        <p:blipFill>
          <a:blip r:embed="rId2"/>
          <a:stretch/>
        </p:blipFill>
        <p:spPr>
          <a:xfrm>
            <a:off x="3887280" y="1577520"/>
            <a:ext cx="4628880" cy="3692880"/>
          </a:xfrm>
          <a:prstGeom prst="rect">
            <a:avLst/>
          </a:prstGeom>
          <a:ln>
            <a:noFill/>
          </a:ln>
        </p:spPr>
      </p:pic>
      <p:pic>
        <p:nvPicPr>
          <p:cNvPr id="118" name="" descr=""/>
          <p:cNvPicPr/>
          <p:nvPr/>
        </p:nvPicPr>
        <p:blipFill>
          <a:blip r:embed="rId3"/>
          <a:stretch/>
        </p:blipFill>
        <p:spPr>
          <a:xfrm>
            <a:off x="3887280" y="1577520"/>
            <a:ext cx="4628880" cy="3692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30000" y="457200"/>
            <a:ext cx="2948760" cy="741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388728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48733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59320" y="353340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59320" y="987480"/>
            <a:ext cx="225864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3887280" y="3533400"/>
            <a:ext cx="4628880" cy="2324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143000" y="1122480"/>
            <a:ext cx="6857640" cy="238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4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subTitle"/>
          </p:nvPr>
        </p:nvSpPr>
        <p:spPr>
          <a:xfrm>
            <a:off x="1143000" y="3602160"/>
            <a:ext cx="6857640" cy="1655280"/>
          </a:xfrm>
          <a:prstGeom prst="rect">
            <a:avLst/>
          </a:prstGeom>
        </p:spPr>
        <p:txBody>
          <a:bodyPr/>
          <a:p>
            <a:pPr algn="ctr">
              <a:lnSpc>
                <a:spcPct val="100000"/>
              </a:lnSpc>
            </a:pPr>
            <a:r>
              <a:rPr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subtitle style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628560" y="6356520"/>
            <a:ext cx="20570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9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30/06/17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029040" y="6356520"/>
            <a:ext cx="30859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6458040" y="6356520"/>
            <a:ext cx="20570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1459C723-F43D-4BBF-BC79-C4C0F4406DB0}" type="slidenum">
              <a:rPr lang="en-IN" sz="9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/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100" spc="-1">
                <a:latin typeface="Calibri"/>
              </a:rPr>
              <a:t>Click to edit the outline text format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1500" spc="-1">
                <a:latin typeface="Calibri"/>
              </a:rPr>
              <a:t>Second Outline Level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1350" spc="-1">
                <a:latin typeface="Calibri"/>
              </a:rPr>
              <a:t>Third Outline Level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1350" spc="-1">
                <a:latin typeface="Calibri"/>
              </a:rPr>
              <a:t>Fourth Outline Level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Calibri"/>
              </a:rPr>
              <a:t>Fifth Outline Level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Calibri"/>
              </a:rPr>
              <a:t>Sixth Outline Level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Calibri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lang="en-US" sz="3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/>
          </a:p>
          <a:p>
            <a:pPr marL="171360" indent="-171000">
              <a:lnSpc>
                <a:spcPct val="100000"/>
              </a:lnSpc>
              <a:buFont typeface="Arial"/>
              <a:buChar char="•"/>
            </a:pPr>
            <a:r>
              <a:rPr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  <a:endParaRPr/>
          </a:p>
          <a:p>
            <a:pPr lvl="1" marL="514440" indent="-171000">
              <a:lnSpc>
                <a:spcPct val="100000"/>
              </a:lnSpc>
              <a:buFont typeface="Arial"/>
              <a:buChar char="•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/>
          </a:p>
          <a:p>
            <a:pPr lvl="2" marL="857160" indent="-171000">
              <a:lnSpc>
                <a:spcPct val="100000"/>
              </a:lnSpc>
              <a:buFont typeface="Arial"/>
              <a:buChar char="•"/>
            </a:pPr>
            <a:r>
              <a:rPr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/>
          </a:p>
          <a:p>
            <a:pPr lvl="3" marL="1200240" indent="-171000">
              <a:lnSpc>
                <a:spcPct val="100000"/>
              </a:lnSpc>
              <a:buFont typeface="Arial"/>
              <a:buChar char="•"/>
            </a:pPr>
            <a:r>
              <a:rPr lang="en-US" sz="13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/>
          </a:p>
          <a:p>
            <a:pPr lvl="4" marL="1542960" indent="-171000">
              <a:lnSpc>
                <a:spcPct val="100000"/>
              </a:lnSpc>
              <a:buFont typeface="Arial"/>
              <a:buChar char="•"/>
            </a:pPr>
            <a:r>
              <a:rPr lang="en-US" sz="13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628560" y="6356520"/>
            <a:ext cx="20570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9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30/06/17</a:t>
            </a:r>
            <a:endParaRPr/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3029040" y="6356520"/>
            <a:ext cx="30859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6458040" y="6356520"/>
            <a:ext cx="20570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5E07EA0-6EB0-41DB-9774-83510B28FE8A}" type="slidenum">
              <a:rPr lang="en-IN" sz="9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760" cy="159984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880" cy="4873320"/>
          </a:xfrm>
          <a:prstGeom prst="rect">
            <a:avLst/>
          </a:prstGeom>
        </p:spPr>
        <p:txBody>
          <a:bodyPr lIns="90000" rIns="90000" tIns="45000" bIns="45000"/>
          <a:p>
            <a:pPr marL="432000" indent="-324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400" spc="-1">
                <a:latin typeface="Calibri"/>
              </a:rPr>
              <a:t>Click to edit the outline text format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2400" spc="-1">
                <a:latin typeface="Calibri"/>
              </a:rPr>
              <a:t>Second Outline Level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400" spc="-1">
                <a:latin typeface="Calibri"/>
              </a:rPr>
              <a:t>Third Outline Level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2400" spc="-1">
                <a:latin typeface="Calibri"/>
              </a:rPr>
              <a:t>Fourth Outline Level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400" spc="-1">
                <a:latin typeface="Calibri"/>
              </a:rPr>
              <a:t>Fifth Outline Level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400" spc="-1">
                <a:latin typeface="Calibri"/>
              </a:rPr>
              <a:t>Sixth Outline Level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400" spc="-1">
                <a:latin typeface="Calibri"/>
              </a:rPr>
              <a:t>Seventh Outline Level</a:t>
            </a:r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30000" y="2057400"/>
            <a:ext cx="2948760" cy="381132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  <a:endParaRPr/>
          </a:p>
        </p:txBody>
      </p:sp>
      <p:sp>
        <p:nvSpPr>
          <p:cNvPr id="82" name="PlaceHolder 4"/>
          <p:cNvSpPr>
            <a:spLocks noGrp="1"/>
          </p:cNvSpPr>
          <p:nvPr>
            <p:ph type="dt"/>
          </p:nvPr>
        </p:nvSpPr>
        <p:spPr>
          <a:xfrm>
            <a:off x="628560" y="6356520"/>
            <a:ext cx="20570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9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30/06/17</a:t>
            </a:r>
            <a:endParaRPr/>
          </a:p>
        </p:txBody>
      </p:sp>
      <p:sp>
        <p:nvSpPr>
          <p:cNvPr id="83" name="PlaceHolder 5"/>
          <p:cNvSpPr>
            <a:spLocks noGrp="1"/>
          </p:cNvSpPr>
          <p:nvPr>
            <p:ph type="ftr"/>
          </p:nvPr>
        </p:nvSpPr>
        <p:spPr>
          <a:xfrm>
            <a:off x="3029040" y="6356520"/>
            <a:ext cx="30859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84" name="PlaceHolder 6"/>
          <p:cNvSpPr>
            <a:spLocks noGrp="1"/>
          </p:cNvSpPr>
          <p:nvPr>
            <p:ph type="sldNum"/>
          </p:nvPr>
        </p:nvSpPr>
        <p:spPr>
          <a:xfrm>
            <a:off x="6458040" y="6356520"/>
            <a:ext cx="20570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1264194-A881-4EE2-94F9-71F549807FC8}" type="slidenum">
              <a:rPr lang="en-IN" sz="9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image" Target="../media/image36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7.jpe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image" Target="../media/image40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41.jpeg"/><Relationship Id="rId2" Type="http://schemas.openxmlformats.org/officeDocument/2006/relationships/image" Target="../media/image42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image" Target="../media/image44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image" Target="../media/image50.png"/><Relationship Id="rId3" Type="http://schemas.openxmlformats.org/officeDocument/2006/relationships/image" Target="../media/image51.png"/><Relationship Id="rId4" Type="http://schemas.openxmlformats.org/officeDocument/2006/relationships/slideLayout" Target="../slideLayouts/slideLayout25.xml"/><Relationship Id="rId5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image" Target="../media/image53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54.jpeg"/><Relationship Id="rId2" Type="http://schemas.openxmlformats.org/officeDocument/2006/relationships/image" Target="../media/image55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3" descr=""/>
          <p:cNvPicPr/>
          <p:nvPr/>
        </p:nvPicPr>
        <p:blipFill>
          <a:blip r:embed="rId2"/>
          <a:stretch/>
        </p:blipFill>
        <p:spPr>
          <a:xfrm>
            <a:off x="2624040" y="2640240"/>
            <a:ext cx="3895200" cy="1897560"/>
          </a:xfrm>
          <a:prstGeom prst="rect">
            <a:avLst/>
          </a:prstGeom>
          <a:ln>
            <a:noFill/>
          </a:ln>
        </p:spPr>
      </p:pic>
    </p:spTree>
  </p:cSld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577080" y="923760"/>
            <a:ext cx="8033400" cy="7520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What is Grid in web design?</a:t>
            </a:r>
            <a:endParaRPr/>
          </a:p>
        </p:txBody>
      </p:sp>
      <p:pic>
        <p:nvPicPr>
          <p:cNvPr id="168" name="Picture 7" descr=""/>
          <p:cNvPicPr/>
          <p:nvPr/>
        </p:nvPicPr>
        <p:blipFill>
          <a:blip r:embed="rId1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pic>
        <p:nvPicPr>
          <p:cNvPr id="169" name="Picture 2" descr=""/>
          <p:cNvPicPr/>
          <p:nvPr/>
        </p:nvPicPr>
        <p:blipFill>
          <a:blip r:embed="rId2"/>
          <a:stretch/>
        </p:blipFill>
        <p:spPr>
          <a:xfrm>
            <a:off x="484200" y="1725840"/>
            <a:ext cx="8174880" cy="4598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4" dur="indefinite" restart="never" nodeType="tmRoot">
          <p:childTnLst>
            <p:seq>
              <p:cTn id="55" dur="indefinite" nodeType="mainSeq"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0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1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2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6" descr=""/>
          <p:cNvPicPr/>
          <p:nvPr/>
        </p:nvPicPr>
        <p:blipFill>
          <a:blip r:embed="rId1"/>
          <a:stretch/>
        </p:blipFill>
        <p:spPr>
          <a:xfrm>
            <a:off x="575280" y="2645280"/>
            <a:ext cx="8127360" cy="2605320"/>
          </a:xfrm>
          <a:prstGeom prst="rect">
            <a:avLst/>
          </a:prstGeom>
          <a:ln>
            <a:noFill/>
          </a:ln>
        </p:spPr>
      </p:pic>
      <p:pic>
        <p:nvPicPr>
          <p:cNvPr id="171" name="Picture 8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172" name="CustomShape 1"/>
          <p:cNvSpPr/>
          <p:nvPr/>
        </p:nvSpPr>
        <p:spPr>
          <a:xfrm>
            <a:off x="557640" y="122040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Grid Example</a:t>
            </a:r>
            <a:endParaRPr/>
          </a:p>
        </p:txBody>
      </p:sp>
      <p:sp>
        <p:nvSpPr>
          <p:cNvPr id="173" name="CustomShape 2"/>
          <p:cNvSpPr/>
          <p:nvPr/>
        </p:nvSpPr>
        <p:spPr>
          <a:xfrm>
            <a:off x="592200" y="561744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3200" spc="-1" strike="noStrike">
                <a:solidFill>
                  <a:srgbClr val="5c4384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How many grids in each box?</a:t>
            </a:r>
            <a:endParaRPr/>
          </a:p>
        </p:txBody>
      </p:sp>
      <p:sp>
        <p:nvSpPr>
          <p:cNvPr id="174" name="CustomShape 3"/>
          <p:cNvSpPr/>
          <p:nvPr/>
        </p:nvSpPr>
        <p:spPr>
          <a:xfrm>
            <a:off x="603720" y="1883520"/>
            <a:ext cx="8076960" cy="53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http://bit.ly/bs-agency</a:t>
            </a:r>
            <a:endParaRPr/>
          </a:p>
        </p:txBody>
      </p:sp>
    </p:spTree>
  </p:cSld>
  <p:timing>
    <p:tnLst>
      <p:par>
        <p:cTn id="63" dur="indefinite" restart="never" nodeType="tmRoot">
          <p:childTnLst>
            <p:seq>
              <p:cTn id="64" dur="indefinite" nodeType="mainSeq"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9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0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1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5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icture 6" descr=""/>
          <p:cNvPicPr/>
          <p:nvPr/>
        </p:nvPicPr>
        <p:blipFill>
          <a:blip r:embed="rId1"/>
          <a:stretch/>
        </p:blipFill>
        <p:spPr>
          <a:xfrm>
            <a:off x="549000" y="2644920"/>
            <a:ext cx="8199360" cy="2904480"/>
          </a:xfrm>
          <a:prstGeom prst="rect">
            <a:avLst/>
          </a:prstGeom>
          <a:ln>
            <a:noFill/>
          </a:ln>
        </p:spPr>
      </p:pic>
      <p:pic>
        <p:nvPicPr>
          <p:cNvPr id="176" name="Picture 8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177" name="CustomShape 1"/>
          <p:cNvSpPr/>
          <p:nvPr/>
        </p:nvSpPr>
        <p:spPr>
          <a:xfrm>
            <a:off x="560880" y="127980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Grid Example</a:t>
            </a:r>
            <a:endParaRPr/>
          </a:p>
        </p:txBody>
      </p:sp>
      <p:sp>
        <p:nvSpPr>
          <p:cNvPr id="178" name="CustomShape 2"/>
          <p:cNvSpPr/>
          <p:nvPr/>
        </p:nvSpPr>
        <p:spPr>
          <a:xfrm>
            <a:off x="589320" y="556272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3200" spc="-1" strike="noStrike">
                <a:solidFill>
                  <a:srgbClr val="5c4384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4 grids x 3 Columns</a:t>
            </a:r>
            <a:endParaRPr/>
          </a:p>
        </p:txBody>
      </p:sp>
      <p:sp>
        <p:nvSpPr>
          <p:cNvPr id="179" name="CustomShape 3"/>
          <p:cNvSpPr/>
          <p:nvPr/>
        </p:nvSpPr>
        <p:spPr>
          <a:xfrm>
            <a:off x="603720" y="1883520"/>
            <a:ext cx="8076960" cy="53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http://bit.ly/bs-agency</a:t>
            </a:r>
            <a:endParaRPr/>
          </a:p>
        </p:txBody>
      </p:sp>
    </p:spTree>
  </p:cSld>
  <p:timing>
    <p:tnLst>
      <p:par>
        <p:cTn id="77" dur="indefinite" restart="never" nodeType="tmRoot">
          <p:childTnLst>
            <p:seq>
              <p:cTn id="78" dur="indefinite" nodeType="mainSeq">
                <p:childTnLst>
                  <p:par>
                    <p:cTn id="79" fill="hold">
                      <p:stCondLst>
                        <p:cond delay="0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3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5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8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9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0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icture 6" descr=""/>
          <p:cNvPicPr/>
          <p:nvPr/>
        </p:nvPicPr>
        <p:blipFill>
          <a:blip r:embed="rId1"/>
          <a:stretch/>
        </p:blipFill>
        <p:spPr>
          <a:xfrm>
            <a:off x="2644920" y="1828800"/>
            <a:ext cx="3865680" cy="4035960"/>
          </a:xfrm>
          <a:prstGeom prst="rect">
            <a:avLst/>
          </a:prstGeom>
          <a:ln>
            <a:noFill/>
          </a:ln>
        </p:spPr>
      </p:pic>
      <p:pic>
        <p:nvPicPr>
          <p:cNvPr id="181" name="Picture 8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182" name="CustomShape 1"/>
          <p:cNvSpPr/>
          <p:nvPr/>
        </p:nvSpPr>
        <p:spPr>
          <a:xfrm>
            <a:off x="560880" y="120384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Grid Example</a:t>
            </a:r>
            <a:endParaRPr/>
          </a:p>
        </p:txBody>
      </p:sp>
    </p:spTree>
  </p:cSld>
  <p:timing>
    <p:tnLst>
      <p:par>
        <p:cTn id="91" dur="indefinite" restart="never" nodeType="tmRoot">
          <p:childTnLst>
            <p:seq>
              <p:cTn id="92" dur="indefinite" nodeType="mainSeq"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9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Picture 6" descr=""/>
          <p:cNvPicPr/>
          <p:nvPr/>
        </p:nvPicPr>
        <p:blipFill>
          <a:blip r:embed="rId1"/>
          <a:stretch/>
        </p:blipFill>
        <p:spPr>
          <a:xfrm>
            <a:off x="344520" y="1941480"/>
            <a:ext cx="8282520" cy="3791880"/>
          </a:xfrm>
          <a:prstGeom prst="rect">
            <a:avLst/>
          </a:prstGeom>
          <a:ln>
            <a:noFill/>
          </a:ln>
        </p:spPr>
      </p:pic>
      <p:pic>
        <p:nvPicPr>
          <p:cNvPr id="184" name="Picture 8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185" name="CustomShape 1"/>
          <p:cNvSpPr/>
          <p:nvPr/>
        </p:nvSpPr>
        <p:spPr>
          <a:xfrm>
            <a:off x="457200" y="121932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Grid Example</a:t>
            </a:r>
            <a:endParaRPr/>
          </a:p>
        </p:txBody>
      </p:sp>
    </p:spTree>
  </p:cSld>
  <p:timing>
    <p:tnLst>
      <p:par>
        <p:cTn id="100" dur="indefinite" restart="never" nodeType="tmRoot">
          <p:childTnLst>
            <p:seq>
              <p:cTn id="101" dur="indefinite" nodeType="mainSeq">
                <p:childTnLst>
                  <p:par>
                    <p:cTn id="102" fill="hold">
                      <p:stCondLst>
                        <p:cond delay="0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6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7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8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Picture 6" descr=""/>
          <p:cNvPicPr/>
          <p:nvPr/>
        </p:nvPicPr>
        <p:blipFill>
          <a:blip r:embed="rId1"/>
          <a:stretch/>
        </p:blipFill>
        <p:spPr>
          <a:xfrm>
            <a:off x="1653480" y="1440360"/>
            <a:ext cx="5738760" cy="4578840"/>
          </a:xfrm>
          <a:prstGeom prst="rect">
            <a:avLst/>
          </a:prstGeom>
          <a:ln>
            <a:noFill/>
          </a:ln>
        </p:spPr>
      </p:pic>
      <p:pic>
        <p:nvPicPr>
          <p:cNvPr id="187" name="Picture 8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188" name="CustomShape 1"/>
          <p:cNvSpPr/>
          <p:nvPr/>
        </p:nvSpPr>
        <p:spPr>
          <a:xfrm>
            <a:off x="560880" y="89892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Row</a:t>
            </a:r>
            <a:endParaRPr/>
          </a:p>
        </p:txBody>
      </p:sp>
      <p:sp>
        <p:nvSpPr>
          <p:cNvPr id="189" name="CustomShape 2"/>
          <p:cNvSpPr/>
          <p:nvPr/>
        </p:nvSpPr>
        <p:spPr>
          <a:xfrm>
            <a:off x="575280" y="595224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32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1 Row = 12 Grids</a:t>
            </a:r>
            <a:endParaRPr/>
          </a:p>
        </p:txBody>
      </p:sp>
    </p:spTree>
  </p:cSld>
  <p:timing>
    <p:tnLst>
      <p:par>
        <p:cTn id="109" dur="indefinite" restart="never" nodeType="tmRoot">
          <p:childTnLst>
            <p:seq>
              <p:cTn id="110" dur="indefinite" nodeType="mainSeq"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5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6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7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6" descr=""/>
          <p:cNvPicPr/>
          <p:nvPr/>
        </p:nvPicPr>
        <p:blipFill>
          <a:blip r:embed="rId1"/>
          <a:stretch/>
        </p:blipFill>
        <p:spPr>
          <a:xfrm>
            <a:off x="1653480" y="1527480"/>
            <a:ext cx="5738760" cy="4415760"/>
          </a:xfrm>
          <a:prstGeom prst="rect">
            <a:avLst/>
          </a:prstGeom>
          <a:ln>
            <a:noFill/>
          </a:ln>
        </p:spPr>
      </p:pic>
      <p:pic>
        <p:nvPicPr>
          <p:cNvPr id="191" name="Picture 8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192" name="CustomShape 1"/>
          <p:cNvSpPr/>
          <p:nvPr/>
        </p:nvSpPr>
        <p:spPr>
          <a:xfrm>
            <a:off x="560880" y="97524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Row</a:t>
            </a:r>
            <a:endParaRPr/>
          </a:p>
        </p:txBody>
      </p:sp>
      <p:sp>
        <p:nvSpPr>
          <p:cNvPr id="193" name="CustomShape 2"/>
          <p:cNvSpPr/>
          <p:nvPr/>
        </p:nvSpPr>
        <p:spPr>
          <a:xfrm>
            <a:off x="575280" y="595224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32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3 Rows</a:t>
            </a:r>
            <a:endParaRPr/>
          </a:p>
        </p:txBody>
      </p:sp>
    </p:spTree>
  </p:cSld>
  <p:timing>
    <p:tnLst>
      <p:par>
        <p:cTn id="118" dur="indefinite" restart="never" nodeType="tmRoot">
          <p:childTnLst>
            <p:seq>
              <p:cTn id="119" dur="indefinite" nodeType="mainSeq">
                <p:childTnLst>
                  <p:par>
                    <p:cTn id="120" fill="hold">
                      <p:stCondLst>
                        <p:cond delay="0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4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25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6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Picture 6" descr=""/>
          <p:cNvPicPr/>
          <p:nvPr/>
        </p:nvPicPr>
        <p:blipFill>
          <a:blip r:embed="rId1"/>
          <a:stretch/>
        </p:blipFill>
        <p:spPr>
          <a:xfrm>
            <a:off x="2196360" y="1756080"/>
            <a:ext cx="4653360" cy="4415760"/>
          </a:xfrm>
          <a:prstGeom prst="rect">
            <a:avLst/>
          </a:prstGeom>
          <a:ln>
            <a:noFill/>
          </a:ln>
        </p:spPr>
      </p:pic>
      <p:pic>
        <p:nvPicPr>
          <p:cNvPr id="195" name="Picture 8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196" name="CustomShape 1"/>
          <p:cNvSpPr/>
          <p:nvPr/>
        </p:nvSpPr>
        <p:spPr>
          <a:xfrm>
            <a:off x="560880" y="112752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Row</a:t>
            </a:r>
            <a:endParaRPr/>
          </a:p>
        </p:txBody>
      </p:sp>
    </p:spTree>
  </p:cSld>
  <p:timing>
    <p:tnLst>
      <p:par>
        <p:cTn id="127" dur="indefinite" restart="never" nodeType="tmRoot">
          <p:childTnLst>
            <p:seq>
              <p:cTn id="128" dur="indefinite" nodeType="mainSeq"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3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4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5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Picture 6" descr=""/>
          <p:cNvPicPr/>
          <p:nvPr/>
        </p:nvPicPr>
        <p:blipFill>
          <a:blip r:embed="rId1"/>
          <a:stretch/>
        </p:blipFill>
        <p:spPr>
          <a:xfrm>
            <a:off x="219600" y="1523160"/>
            <a:ext cx="8804520" cy="4327200"/>
          </a:xfrm>
          <a:prstGeom prst="rect">
            <a:avLst/>
          </a:prstGeom>
          <a:ln>
            <a:noFill/>
          </a:ln>
        </p:spPr>
      </p:pic>
      <p:pic>
        <p:nvPicPr>
          <p:cNvPr id="198" name="Picture 8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199" name="CustomShape 1"/>
          <p:cNvSpPr/>
          <p:nvPr/>
        </p:nvSpPr>
        <p:spPr>
          <a:xfrm>
            <a:off x="560880" y="97524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Row</a:t>
            </a:r>
            <a:endParaRPr/>
          </a:p>
        </p:txBody>
      </p:sp>
    </p:spTree>
  </p:cSld>
  <p:timing>
    <p:tnLst>
      <p:par>
        <p:cTn id="136" dur="indefinite" restart="never" nodeType="tmRoot">
          <p:childTnLst>
            <p:seq>
              <p:cTn id="137" dur="indefinite" nodeType="mainSeq">
                <p:childTnLst>
                  <p:par>
                    <p:cTn id="138" fill="hold">
                      <p:stCondLst>
                        <p:cond delay="0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2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43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4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icture 6" descr=""/>
          <p:cNvPicPr/>
          <p:nvPr/>
        </p:nvPicPr>
        <p:blipFill>
          <a:blip r:embed="rId1"/>
          <a:stretch/>
        </p:blipFill>
        <p:spPr>
          <a:xfrm>
            <a:off x="345240" y="2343600"/>
            <a:ext cx="8576640" cy="3038760"/>
          </a:xfrm>
          <a:prstGeom prst="rect">
            <a:avLst/>
          </a:prstGeom>
          <a:ln>
            <a:noFill/>
          </a:ln>
        </p:spPr>
      </p:pic>
      <p:pic>
        <p:nvPicPr>
          <p:cNvPr id="201" name="Picture 8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202" name="CustomShape 1"/>
          <p:cNvSpPr/>
          <p:nvPr/>
        </p:nvSpPr>
        <p:spPr>
          <a:xfrm>
            <a:off x="560880" y="150840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Responsive Grid</a:t>
            </a:r>
            <a:endParaRPr/>
          </a:p>
        </p:txBody>
      </p:sp>
      <p:sp>
        <p:nvSpPr>
          <p:cNvPr id="203" name="CustomShape 2"/>
          <p:cNvSpPr/>
          <p:nvPr/>
        </p:nvSpPr>
        <p:spPr>
          <a:xfrm>
            <a:off x="574920" y="541008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32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Columns will stack when responsive</a:t>
            </a:r>
            <a:endParaRPr/>
          </a:p>
        </p:txBody>
      </p:sp>
    </p:spTree>
  </p:cSld>
  <p:timing>
    <p:tnLst>
      <p:par>
        <p:cTn id="145" dur="indefinite" restart="never" nodeType="tmRoot">
          <p:childTnLst>
            <p:seq>
              <p:cTn id="146" dur="indefinite" nodeType="mainSeq"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1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2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3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8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9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0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1143000" y="1122480"/>
            <a:ext cx="6857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endParaRPr/>
          </a:p>
        </p:txBody>
      </p:sp>
      <p:sp>
        <p:nvSpPr>
          <p:cNvPr id="126" name="TextShape 2"/>
          <p:cNvSpPr txBox="1"/>
          <p:nvPr/>
        </p:nvSpPr>
        <p:spPr>
          <a:xfrm>
            <a:off x="1143000" y="3602160"/>
            <a:ext cx="6857640" cy="1655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/>
            <a:endParaRPr/>
          </a:p>
        </p:txBody>
      </p:sp>
      <p:pic>
        <p:nvPicPr>
          <p:cNvPr id="127" name="Picture 7" descr=""/>
          <p:cNvPicPr/>
          <p:nvPr/>
        </p:nvPicPr>
        <p:blipFill>
          <a:blip r:embed="rId1"/>
          <a:stretch/>
        </p:blipFill>
        <p:spPr>
          <a:xfrm>
            <a:off x="-44640" y="0"/>
            <a:ext cx="9188280" cy="6857640"/>
          </a:xfrm>
          <a:prstGeom prst="rect">
            <a:avLst/>
          </a:prstGeom>
          <a:ln>
            <a:noFill/>
          </a:ln>
        </p:spPr>
      </p:pic>
      <p:pic>
        <p:nvPicPr>
          <p:cNvPr id="128" name="Picture 9" descr=""/>
          <p:cNvPicPr/>
          <p:nvPr/>
        </p:nvPicPr>
        <p:blipFill>
          <a:blip r:embed="rId2"/>
          <a:stretch/>
        </p:blipFill>
        <p:spPr>
          <a:xfrm>
            <a:off x="3541320" y="4876920"/>
            <a:ext cx="2016720" cy="984240"/>
          </a:xfrm>
          <a:prstGeom prst="rect">
            <a:avLst/>
          </a:prstGeom>
          <a:ln>
            <a:noFill/>
          </a:ln>
        </p:spPr>
      </p:pic>
    </p:spTree>
  </p:cSld>
  <p:transition spd="slow">
    <p:push dir="d"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6" descr=""/>
          <p:cNvPicPr/>
          <p:nvPr/>
        </p:nvPicPr>
        <p:blipFill>
          <a:blip r:embed="rId1"/>
          <a:stretch/>
        </p:blipFill>
        <p:spPr>
          <a:xfrm>
            <a:off x="106560" y="1725480"/>
            <a:ext cx="8960760" cy="4674960"/>
          </a:xfrm>
          <a:prstGeom prst="rect">
            <a:avLst/>
          </a:prstGeom>
          <a:ln>
            <a:noFill/>
          </a:ln>
        </p:spPr>
      </p:pic>
      <p:pic>
        <p:nvPicPr>
          <p:cNvPr id="205" name="Picture 8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206" name="CustomShape 1"/>
          <p:cNvSpPr/>
          <p:nvPr/>
        </p:nvSpPr>
        <p:spPr>
          <a:xfrm>
            <a:off x="560880" y="107820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Responsive Grid</a:t>
            </a:r>
            <a:endParaRPr/>
          </a:p>
        </p:txBody>
      </p:sp>
    </p:spTree>
  </p:cSld>
  <p:timing>
    <p:tnLst>
      <p:par>
        <p:cTn id="161" dur="indefinite" restart="never" nodeType="tmRoot">
          <p:childTnLst>
            <p:seq>
              <p:cTn id="162" dur="indefinite" nodeType="mainSeq">
                <p:childTnLst>
                  <p:par>
                    <p:cTn id="163" fill="hold">
                      <p:stCondLst>
                        <p:cond delay="0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7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68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9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577080" y="847800"/>
            <a:ext cx="8033400" cy="7520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Getting Started</a:t>
            </a:r>
            <a:endParaRPr/>
          </a:p>
        </p:txBody>
      </p:sp>
      <p:sp>
        <p:nvSpPr>
          <p:cNvPr id="208" name="TextShape 2"/>
          <p:cNvSpPr txBox="1"/>
          <p:nvPr/>
        </p:nvSpPr>
        <p:spPr>
          <a:xfrm>
            <a:off x="609480" y="1752480"/>
            <a:ext cx="8076960" cy="533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474747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Go to : </a:t>
            </a:r>
            <a:r>
              <a:rPr b="1" lang="en-US" sz="24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http://getbootstrap.com/</a:t>
            </a:r>
            <a:endParaRPr/>
          </a:p>
        </p:txBody>
      </p:sp>
      <p:pic>
        <p:nvPicPr>
          <p:cNvPr id="209" name="Picture 12" descr=""/>
          <p:cNvPicPr/>
          <p:nvPr/>
        </p:nvPicPr>
        <p:blipFill>
          <a:blip r:embed="rId1"/>
          <a:srcRect l="0" t="0" r="0" b="62778"/>
          <a:stretch/>
        </p:blipFill>
        <p:spPr>
          <a:xfrm>
            <a:off x="500760" y="2336400"/>
            <a:ext cx="8294400" cy="5087160"/>
          </a:xfrm>
          <a:prstGeom prst="rect">
            <a:avLst/>
          </a:prstGeom>
          <a:ln>
            <a:noFill/>
          </a:ln>
        </p:spPr>
      </p:pic>
      <p:pic>
        <p:nvPicPr>
          <p:cNvPr id="210" name="Picture 20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0" dur="indefinite" restart="never" nodeType="tmRoot">
          <p:childTnLst>
            <p:seq>
              <p:cTn id="171" dur="indefinite" nodeType="mainSeq">
                <p:childTnLst>
                  <p:par>
                    <p:cTn id="172" fill="hold">
                      <p:stCondLst>
                        <p:cond delay="0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6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77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8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0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3" dur="500"/>
                                        <p:tgtEl>
                                          <p:spTgt spid="208">
                                            <p:txEl>
                                              <p:pRg st="0" end="3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8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89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0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1"/>
          <p:cNvSpPr txBox="1"/>
          <p:nvPr/>
        </p:nvSpPr>
        <p:spPr>
          <a:xfrm>
            <a:off x="577080" y="1228680"/>
            <a:ext cx="8033400" cy="7520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Understanding the File Structure</a:t>
            </a:r>
            <a:endParaRPr/>
          </a:p>
        </p:txBody>
      </p:sp>
      <p:pic>
        <p:nvPicPr>
          <p:cNvPr id="212" name="Picture 1" descr=""/>
          <p:cNvPicPr/>
          <p:nvPr/>
        </p:nvPicPr>
        <p:blipFill>
          <a:blip r:embed="rId1"/>
          <a:srcRect l="1784" t="5809" r="1913" b="4144"/>
          <a:stretch/>
        </p:blipFill>
        <p:spPr>
          <a:xfrm>
            <a:off x="304920" y="2286000"/>
            <a:ext cx="8410680" cy="380952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213" name="Picture 6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1" dur="indefinite" restart="never" nodeType="tmRoot">
          <p:childTnLst>
            <p:seq>
              <p:cTn id="192" dur="indefinite" nodeType="mainSeq">
                <p:childTnLst>
                  <p:par>
                    <p:cTn id="193" fill="hold">
                      <p:stCondLst>
                        <p:cond delay="0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7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98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9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4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5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6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Shape 1"/>
          <p:cNvSpPr txBox="1"/>
          <p:nvPr/>
        </p:nvSpPr>
        <p:spPr>
          <a:xfrm>
            <a:off x="533520" y="685800"/>
            <a:ext cx="8033400" cy="5997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Bootstrap CDN</a:t>
            </a:r>
            <a:endParaRPr/>
          </a:p>
        </p:txBody>
      </p:sp>
      <p:sp>
        <p:nvSpPr>
          <p:cNvPr id="215" name="TextShape 2"/>
          <p:cNvSpPr txBox="1"/>
          <p:nvPr/>
        </p:nvSpPr>
        <p:spPr>
          <a:xfrm>
            <a:off x="277560" y="1371600"/>
            <a:ext cx="8602200" cy="533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en-US" sz="24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www.bootstrapcdn.com</a:t>
            </a:r>
            <a:endParaRPr/>
          </a:p>
        </p:txBody>
      </p:sp>
      <p:pic>
        <p:nvPicPr>
          <p:cNvPr id="216" name="Picture 3" descr=""/>
          <p:cNvPicPr/>
          <p:nvPr/>
        </p:nvPicPr>
        <p:blipFill>
          <a:blip r:embed="rId1"/>
          <a:srcRect l="0" t="36673" r="985" b="23517"/>
          <a:stretch/>
        </p:blipFill>
        <p:spPr>
          <a:xfrm>
            <a:off x="277560" y="2092680"/>
            <a:ext cx="8602200" cy="1945440"/>
          </a:xfrm>
          <a:prstGeom prst="rect">
            <a:avLst/>
          </a:prstGeom>
          <a:ln w="9360">
            <a:solidFill>
              <a:schemeClr val="bg1">
                <a:lumMod val="85000"/>
              </a:schemeClr>
            </a:solidFill>
            <a:miter/>
          </a:ln>
        </p:spPr>
      </p:pic>
      <p:sp>
        <p:nvSpPr>
          <p:cNvPr id="217" name="CustomShape 3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8" name="Picture 5" descr=""/>
          <p:cNvPicPr/>
          <p:nvPr/>
        </p:nvPicPr>
        <p:blipFill>
          <a:blip r:embed="rId2"/>
          <a:stretch/>
        </p:blipFill>
        <p:spPr>
          <a:xfrm>
            <a:off x="277560" y="4695840"/>
            <a:ext cx="8602200" cy="17046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19" name="CustomShape 4"/>
          <p:cNvSpPr/>
          <p:nvPr/>
        </p:nvSpPr>
        <p:spPr>
          <a:xfrm>
            <a:off x="277560" y="4114800"/>
            <a:ext cx="8602200" cy="53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IN" sz="24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http://getbootstrap.com/getting-started/</a:t>
            </a:r>
            <a:endParaRPr/>
          </a:p>
        </p:txBody>
      </p:sp>
      <p:pic>
        <p:nvPicPr>
          <p:cNvPr id="220" name="Picture 10" descr=""/>
          <p:cNvPicPr/>
          <p:nvPr/>
        </p:nvPicPr>
        <p:blipFill>
          <a:blip r:embed="rId3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07" dur="indefinite" restart="never" nodeType="tmRoot">
          <p:childTnLst>
            <p:seq>
              <p:cTn id="208" dur="indefinite" nodeType="mainSeq">
                <p:childTnLst>
                  <p:par>
                    <p:cTn id="209" fill="hold">
                      <p:stCondLst>
                        <p:cond delay="0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13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14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5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0" dur="500"/>
                                        <p:tgtEl>
                                          <p:spTgt spid="215">
                                            <p:txEl>
                                              <p:pRg st="0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5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6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7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>
                      <p:stCondLst>
                        <p:cond delay="indefinite"/>
                      </p:stCondLst>
                      <p:childTnLst>
                        <p:par>
                          <p:cTn id="229" fill="hold">
                            <p:stCondLst>
                              <p:cond delay="0"/>
                            </p:stCondLst>
                            <p:childTnLst>
                              <p:par>
                                <p:cTn id="23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7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38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9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457200" y="990720"/>
            <a:ext cx="8034120" cy="11088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Creating Your Web Page with Twitter Bootstrap</a:t>
            </a:r>
            <a:endParaRPr/>
          </a:p>
        </p:txBody>
      </p:sp>
      <p:sp>
        <p:nvSpPr>
          <p:cNvPr id="222" name="CustomShape 2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3" name="Picture 10" descr=""/>
          <p:cNvPicPr/>
          <p:nvPr/>
        </p:nvPicPr>
        <p:blipFill>
          <a:blip r:embed="rId1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224" name="CustomShape 3"/>
          <p:cNvSpPr/>
          <p:nvPr/>
        </p:nvSpPr>
        <p:spPr>
          <a:xfrm>
            <a:off x="267840" y="5791320"/>
            <a:ext cx="8602200" cy="53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IN" sz="1400" spc="-1" strike="noStrike">
                <a:solidFill>
                  <a:srgbClr val="474747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http://www.tutorialrepublic.com/codelab.php?topic=bootstrap&amp;file=basic-html-file</a:t>
            </a:r>
            <a:endParaRPr/>
          </a:p>
        </p:txBody>
      </p:sp>
      <p:pic>
        <p:nvPicPr>
          <p:cNvPr id="225" name="Picture 6" descr=""/>
          <p:cNvPicPr/>
          <p:nvPr/>
        </p:nvPicPr>
        <p:blipFill>
          <a:blip r:embed="rId2"/>
          <a:stretch/>
        </p:blipFill>
        <p:spPr>
          <a:xfrm>
            <a:off x="221760" y="2666880"/>
            <a:ext cx="8676360" cy="2744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40" dur="indefinite" restart="never" nodeType="tmRoot">
          <p:childTnLst>
            <p:seq>
              <p:cTn id="241" dur="indefinite" nodeType="mainSeq">
                <p:childTnLst>
                  <p:par>
                    <p:cTn id="242" fill="hold">
                      <p:stCondLst>
                        <p:cond delay="0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46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47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8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icture 6" descr=""/>
          <p:cNvPicPr/>
          <p:nvPr/>
        </p:nvPicPr>
        <p:blipFill>
          <a:blip r:embed="rId1"/>
          <a:stretch/>
        </p:blipFill>
        <p:spPr>
          <a:xfrm>
            <a:off x="582480" y="2202120"/>
            <a:ext cx="8059680" cy="3588840"/>
          </a:xfrm>
          <a:prstGeom prst="rect">
            <a:avLst/>
          </a:prstGeom>
          <a:ln>
            <a:noFill/>
          </a:ln>
        </p:spPr>
      </p:pic>
      <p:pic>
        <p:nvPicPr>
          <p:cNvPr id="227" name="Picture 8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228" name="CustomShape 1"/>
          <p:cNvSpPr/>
          <p:nvPr/>
        </p:nvSpPr>
        <p:spPr>
          <a:xfrm>
            <a:off x="560880" y="1203840"/>
            <a:ext cx="803412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4 Sizes of Bootstrap Grid</a:t>
            </a:r>
            <a:endParaRPr/>
          </a:p>
        </p:txBody>
      </p:sp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555120" y="3209760"/>
            <a:ext cx="8033400" cy="5997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Adobe Gothic Std B"/>
              </a:rPr>
              <a:t>Start Create Html With Bootstrap</a:t>
            </a:r>
            <a:endParaRPr/>
          </a:p>
        </p:txBody>
      </p:sp>
      <p:pic>
        <p:nvPicPr>
          <p:cNvPr id="230" name="Picture 6" descr=""/>
          <p:cNvPicPr/>
          <p:nvPr/>
        </p:nvPicPr>
        <p:blipFill>
          <a:blip r:embed="rId1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49" dur="indefinite" restart="never" nodeType="tmRoot">
          <p:childTnLst>
            <p:seq>
              <p:cTn id="250" dur="indefinite" nodeType="mainSeq">
                <p:childTnLst>
                  <p:par>
                    <p:cTn id="251" fill="hold">
                      <p:stCondLst>
                        <p:cond delay="0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55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56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7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2019240" y="914400"/>
            <a:ext cx="5105160" cy="715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3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Bootstrap  History</a:t>
            </a:r>
            <a:endParaRPr/>
          </a:p>
        </p:txBody>
      </p:sp>
      <p:sp>
        <p:nvSpPr>
          <p:cNvPr id="130" name="TextShape 2"/>
          <p:cNvSpPr txBox="1"/>
          <p:nvPr/>
        </p:nvSpPr>
        <p:spPr>
          <a:xfrm>
            <a:off x="1295280" y="1607400"/>
            <a:ext cx="6552720" cy="4154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US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Franklin Gothic Medium"/>
                <a:ea typeface="Roboto"/>
              </a:rPr>
              <a:t>Originally created by a designer and a developer at Twitter.</a:t>
            </a:r>
            <a:endParaRPr/>
          </a:p>
        </p:txBody>
      </p:sp>
      <p:pic>
        <p:nvPicPr>
          <p:cNvPr id="131" name="Picture 3" descr=""/>
          <p:cNvPicPr/>
          <p:nvPr/>
        </p:nvPicPr>
        <p:blipFill>
          <a:blip r:embed="rId1"/>
          <a:stretch/>
        </p:blipFill>
        <p:spPr>
          <a:xfrm>
            <a:off x="5486400" y="2057400"/>
            <a:ext cx="1828440" cy="1828440"/>
          </a:xfrm>
          <a:prstGeom prst="rect">
            <a:avLst/>
          </a:prstGeom>
          <a:ln>
            <a:noFill/>
          </a:ln>
        </p:spPr>
      </p:pic>
      <p:pic>
        <p:nvPicPr>
          <p:cNvPr id="132" name="Picture 4" descr=""/>
          <p:cNvPicPr/>
          <p:nvPr/>
        </p:nvPicPr>
        <p:blipFill>
          <a:blip r:embed="rId2"/>
          <a:stretch/>
        </p:blipFill>
        <p:spPr>
          <a:xfrm>
            <a:off x="1813680" y="2057400"/>
            <a:ext cx="1828440" cy="1828440"/>
          </a:xfrm>
          <a:prstGeom prst="rect">
            <a:avLst/>
          </a:prstGeom>
          <a:ln>
            <a:noFill/>
          </a:ln>
        </p:spPr>
      </p:pic>
      <p:sp>
        <p:nvSpPr>
          <p:cNvPr id="133" name="CustomShape 3"/>
          <p:cNvSpPr/>
          <p:nvPr/>
        </p:nvSpPr>
        <p:spPr>
          <a:xfrm>
            <a:off x="1265040" y="3886200"/>
            <a:ext cx="2948760" cy="99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IN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Mark Otto</a:t>
            </a:r>
            <a:r>
              <a:rPr lang="en-IN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 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1400" spc="-1" strike="noStrike">
                <a:solidFill>
                  <a:srgbClr val="8497b0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Designer</a:t>
            </a:r>
            <a:endParaRPr/>
          </a:p>
        </p:txBody>
      </p:sp>
      <p:sp>
        <p:nvSpPr>
          <p:cNvPr id="134" name="CustomShape 4"/>
          <p:cNvSpPr/>
          <p:nvPr/>
        </p:nvSpPr>
        <p:spPr>
          <a:xfrm>
            <a:off x="4918680" y="3882240"/>
            <a:ext cx="2948760" cy="99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IN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Jacob Thornton</a:t>
            </a:r>
            <a:r>
              <a:rPr lang="en-IN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 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1400" spc="-1" strike="noStrike">
                <a:solidFill>
                  <a:srgbClr val="8497b0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Developer</a:t>
            </a:r>
            <a:endParaRPr/>
          </a:p>
        </p:txBody>
      </p:sp>
      <p:sp>
        <p:nvSpPr>
          <p:cNvPr id="135" name="CustomShape 5"/>
          <p:cNvSpPr/>
          <p:nvPr/>
        </p:nvSpPr>
        <p:spPr>
          <a:xfrm>
            <a:off x="2272320" y="4572000"/>
            <a:ext cx="4571640" cy="191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IN" sz="1500" spc="-1" strike="noStrike">
                <a:uFill>
                  <a:solidFill>
                    <a:srgbClr val="ffffff"/>
                  </a:solidFill>
                </a:uFill>
                <a:latin typeface="Calibri"/>
              </a:rPr>
              <a:t>Version 1.0 - 08/19/2011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1500" spc="-1" strike="noStrike">
                <a:uFill>
                  <a:solidFill>
                    <a:srgbClr val="ffffff"/>
                  </a:solidFill>
                </a:uFill>
                <a:latin typeface="Calibri"/>
              </a:rPr>
              <a:t>Version 2.0 - 01/31/2012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1500" spc="-1" strike="noStrike">
                <a:uFill>
                  <a:solidFill>
                    <a:srgbClr val="ffffff"/>
                  </a:solidFill>
                </a:uFill>
                <a:latin typeface="Calibri"/>
              </a:rPr>
              <a:t>Version 2.1.1 - 09/04/2012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1500" spc="-1" strike="noStrike">
                <a:uFill>
                  <a:solidFill>
                    <a:srgbClr val="ffffff"/>
                  </a:solidFill>
                </a:uFill>
                <a:latin typeface="Calibri"/>
              </a:rPr>
              <a:t>Version 2.3.1 - 03/01/2013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1500" spc="-1" strike="noStrike">
                <a:uFill>
                  <a:solidFill>
                    <a:srgbClr val="ffffff"/>
                  </a:solidFill>
                </a:uFill>
                <a:latin typeface="Calibri"/>
              </a:rPr>
              <a:t>Version 3.2.0- 26 /06/ 2014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1500" spc="-1" strike="noStrike">
                <a:uFill>
                  <a:solidFill>
                    <a:srgbClr val="ffffff"/>
                  </a:solidFill>
                </a:uFill>
                <a:latin typeface="Calibri"/>
              </a:rPr>
              <a:t>Version 3.3.1- 12 /11/ 2014</a:t>
            </a:r>
            <a:endParaRPr/>
          </a:p>
          <a:p>
            <a:pPr algn="ctr"/>
            <a:r>
              <a:rPr lang="en-IN" sz="1500" spc="-1" strike="noStrike">
                <a:uFill>
                  <a:solidFill>
                    <a:srgbClr val="ffffff"/>
                  </a:solidFill>
                </a:uFill>
                <a:latin typeface="Calibri"/>
              </a:rPr>
              <a:t>Version 3.3.7- 25 /07/ 2016</a:t>
            </a:r>
            <a:endParaRPr/>
          </a:p>
          <a:p>
            <a:pPr algn="ctr"/>
            <a:r>
              <a:rPr lang="en-IN" sz="1500" spc="-1" strike="noStrike">
                <a:uFill>
                  <a:solidFill>
                    <a:srgbClr val="ffffff"/>
                  </a:solidFill>
                </a:uFill>
                <a:latin typeface="Calibri"/>
              </a:rPr>
              <a:t>on Aug 19, 2015 v4.0.0-alpha </a:t>
            </a:r>
            <a:endParaRPr/>
          </a:p>
        </p:txBody>
      </p:sp>
      <p:pic>
        <p:nvPicPr>
          <p:cNvPr id="136" name="Picture 9" descr=""/>
          <p:cNvPicPr/>
          <p:nvPr/>
        </p:nvPicPr>
        <p:blipFill>
          <a:blip r:embed="rId3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304920" y="4386240"/>
            <a:ext cx="8534160" cy="566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44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Bootstrap is </a:t>
            </a:r>
            <a:r>
              <a:rPr lang="en-US" sz="4000" spc="-1" strike="noStrike">
                <a:solidFill>
                  <a:srgbClr val="5c4383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Front-end Framework</a:t>
            </a:r>
            <a:endParaRPr/>
          </a:p>
        </p:txBody>
      </p:sp>
      <p:sp>
        <p:nvSpPr>
          <p:cNvPr id="138" name="TextShape 2"/>
          <p:cNvSpPr txBox="1"/>
          <p:nvPr/>
        </p:nvSpPr>
        <p:spPr>
          <a:xfrm>
            <a:off x="304920" y="4952880"/>
            <a:ext cx="8534160" cy="8046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US" sz="24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HTML, CSS, and JS framework for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4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developing responsive, mobile first projects on the web.</a:t>
            </a:r>
            <a:endParaRPr/>
          </a:p>
        </p:txBody>
      </p:sp>
      <p:pic>
        <p:nvPicPr>
          <p:cNvPr id="139" name="Picture 8" descr=""/>
          <p:cNvPicPr/>
          <p:nvPr/>
        </p:nvPicPr>
        <p:blipFill>
          <a:blip r:embed="rId1"/>
          <a:stretch/>
        </p:blipFill>
        <p:spPr>
          <a:xfrm>
            <a:off x="1632600" y="1905120"/>
            <a:ext cx="5870520" cy="2372400"/>
          </a:xfrm>
          <a:prstGeom prst="rect">
            <a:avLst/>
          </a:prstGeom>
          <a:ln>
            <a:noFill/>
          </a:ln>
        </p:spPr>
      </p:pic>
      <p:pic>
        <p:nvPicPr>
          <p:cNvPr id="140" name="Picture 9" descr=""/>
          <p:cNvPicPr/>
          <p:nvPr/>
        </p:nvPicPr>
        <p:blipFill>
          <a:blip r:embed="rId2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sp>
        <p:nvSpPr>
          <p:cNvPr id="141" name="CustomShape 3"/>
          <p:cNvSpPr/>
          <p:nvPr/>
        </p:nvSpPr>
        <p:spPr>
          <a:xfrm>
            <a:off x="1469520" y="838080"/>
            <a:ext cx="6150240" cy="171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lang="en-IN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This is the challenge. 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How do you design for all of this?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How do you manage the budget (staff, resources)?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550800" y="968400"/>
            <a:ext cx="8033400" cy="7520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Why Bootstrap?</a:t>
            </a:r>
            <a:endParaRPr/>
          </a:p>
        </p:txBody>
      </p:sp>
      <p:sp>
        <p:nvSpPr>
          <p:cNvPr id="143" name="CustomShape 2"/>
          <p:cNvSpPr/>
          <p:nvPr/>
        </p:nvSpPr>
        <p:spPr>
          <a:xfrm>
            <a:off x="384120" y="2500200"/>
            <a:ext cx="85309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You can save lots of time and efforts using the Bootstrap predefined design templates and classes and concentrate on other development work.</a:t>
            </a:r>
            <a:endParaRPr/>
          </a:p>
        </p:txBody>
      </p:sp>
      <p:sp>
        <p:nvSpPr>
          <p:cNvPr id="144" name="CustomShape 3"/>
          <p:cNvSpPr/>
          <p:nvPr/>
        </p:nvSpPr>
        <p:spPr>
          <a:xfrm>
            <a:off x="366840" y="2044440"/>
            <a:ext cx="3808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● </a:t>
            </a: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Save 100+ hours of coding:</a:t>
            </a:r>
            <a:endParaRPr/>
          </a:p>
        </p:txBody>
      </p:sp>
      <p:sp>
        <p:nvSpPr>
          <p:cNvPr id="145" name="CustomShape 4"/>
          <p:cNvSpPr/>
          <p:nvPr/>
        </p:nvSpPr>
        <p:spPr>
          <a:xfrm>
            <a:off x="338400" y="4050360"/>
            <a:ext cx="8457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Using Bootstrap you can easily create responsive designs. </a:t>
            </a:r>
            <a:endParaRPr/>
          </a:p>
        </p:txBody>
      </p:sp>
      <p:sp>
        <p:nvSpPr>
          <p:cNvPr id="146" name="CustomShape 5"/>
          <p:cNvSpPr/>
          <p:nvPr/>
        </p:nvSpPr>
        <p:spPr>
          <a:xfrm>
            <a:off x="321480" y="3625560"/>
            <a:ext cx="30538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● </a:t>
            </a: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Responsive features:</a:t>
            </a:r>
            <a:endParaRPr/>
          </a:p>
        </p:txBody>
      </p:sp>
      <p:sp>
        <p:nvSpPr>
          <p:cNvPr id="147" name="CustomShape 6"/>
          <p:cNvSpPr/>
          <p:nvPr/>
        </p:nvSpPr>
        <p:spPr>
          <a:xfrm>
            <a:off x="370080" y="5301360"/>
            <a:ext cx="84578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All Bootstrap components share the same design templates and styles through a central library, so that the designs and layouts of your web pages are consistent throughout your development.</a:t>
            </a:r>
            <a:endParaRPr/>
          </a:p>
        </p:txBody>
      </p:sp>
      <p:sp>
        <p:nvSpPr>
          <p:cNvPr id="148" name="CustomShape 7"/>
          <p:cNvSpPr/>
          <p:nvPr/>
        </p:nvSpPr>
        <p:spPr>
          <a:xfrm>
            <a:off x="352080" y="4876920"/>
            <a:ext cx="27338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● </a:t>
            </a: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Consistent design:</a:t>
            </a:r>
            <a:endParaRPr/>
          </a:p>
        </p:txBody>
      </p:sp>
      <p:pic>
        <p:nvPicPr>
          <p:cNvPr id="149" name="Picture 19" descr=""/>
          <p:cNvPicPr/>
          <p:nvPr/>
        </p:nvPicPr>
        <p:blipFill>
          <a:blip r:embed="rId1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6" dur="indefinite" restart="never" nodeType="tmRoot">
          <p:childTnLst>
            <p:seq>
              <p:cTn id="17" dur="indefinite" nodeType="mainSeq"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550800" y="968400"/>
            <a:ext cx="8033400" cy="7520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Why Bootstrap?</a:t>
            </a:r>
            <a:endParaRPr/>
          </a:p>
        </p:txBody>
      </p:sp>
      <p:sp>
        <p:nvSpPr>
          <p:cNvPr id="151" name="CustomShape 2"/>
          <p:cNvSpPr/>
          <p:nvPr/>
        </p:nvSpPr>
        <p:spPr>
          <a:xfrm>
            <a:off x="384120" y="2500200"/>
            <a:ext cx="85309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Bootstrap is very easy to use. Anybody with the basic working knowledge of HTML and CSS can start development with Twitter Bootstrap.</a:t>
            </a:r>
            <a:endParaRPr/>
          </a:p>
        </p:txBody>
      </p:sp>
      <p:sp>
        <p:nvSpPr>
          <p:cNvPr id="152" name="CustomShape 3"/>
          <p:cNvSpPr/>
          <p:nvPr/>
        </p:nvSpPr>
        <p:spPr>
          <a:xfrm>
            <a:off x="361440" y="2044440"/>
            <a:ext cx="225396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● </a:t>
            </a: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Easy to to use:</a:t>
            </a:r>
            <a:endParaRPr/>
          </a:p>
        </p:txBody>
      </p:sp>
      <p:sp>
        <p:nvSpPr>
          <p:cNvPr id="153" name="CustomShape 4"/>
          <p:cNvSpPr/>
          <p:nvPr/>
        </p:nvSpPr>
        <p:spPr>
          <a:xfrm>
            <a:off x="338400" y="4050360"/>
            <a:ext cx="84578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Twitter Bootstrap is created with modern browsers in mind and it is compatible with all modern browsers such as Mozilla Firefox, Google Chrome, Safari, Internet Explorer, and Opera.</a:t>
            </a:r>
            <a:endParaRPr/>
          </a:p>
        </p:txBody>
      </p:sp>
      <p:sp>
        <p:nvSpPr>
          <p:cNvPr id="154" name="CustomShape 5"/>
          <p:cNvSpPr/>
          <p:nvPr/>
        </p:nvSpPr>
        <p:spPr>
          <a:xfrm>
            <a:off x="323640" y="3625560"/>
            <a:ext cx="384336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● </a:t>
            </a: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Compatible with browsers:</a:t>
            </a:r>
            <a:endParaRPr/>
          </a:p>
        </p:txBody>
      </p:sp>
      <p:sp>
        <p:nvSpPr>
          <p:cNvPr id="155" name="CustomShape 6"/>
          <p:cNvSpPr/>
          <p:nvPr/>
        </p:nvSpPr>
        <p:spPr>
          <a:xfrm>
            <a:off x="370080" y="5726520"/>
            <a:ext cx="8457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And the best part is, it is completely free to download and use.</a:t>
            </a:r>
            <a:endParaRPr/>
          </a:p>
        </p:txBody>
      </p:sp>
      <p:sp>
        <p:nvSpPr>
          <p:cNvPr id="156" name="CustomShape 7"/>
          <p:cNvSpPr/>
          <p:nvPr/>
        </p:nvSpPr>
        <p:spPr>
          <a:xfrm>
            <a:off x="347040" y="5302080"/>
            <a:ext cx="21304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● </a:t>
            </a:r>
            <a:r>
              <a:rPr b="1" lang="en-IN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Source:</a:t>
            </a:r>
            <a:endParaRPr/>
          </a:p>
        </p:txBody>
      </p:sp>
      <p:pic>
        <p:nvPicPr>
          <p:cNvPr id="157" name="Picture 19" descr=""/>
          <p:cNvPicPr/>
          <p:nvPr/>
        </p:nvPicPr>
        <p:blipFill>
          <a:blip r:embed="rId1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1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2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3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icture 8" descr=""/>
          <p:cNvPicPr/>
          <p:nvPr/>
        </p:nvPicPr>
        <p:blipFill>
          <a:blip r:embed="rId1"/>
          <a:stretch/>
        </p:blipFill>
        <p:spPr>
          <a:xfrm>
            <a:off x="7848720" y="6248520"/>
            <a:ext cx="952200" cy="466200"/>
          </a:xfrm>
          <a:prstGeom prst="rect">
            <a:avLst/>
          </a:prstGeom>
          <a:ln>
            <a:noFill/>
          </a:ln>
        </p:spPr>
      </p:pic>
      <p:sp>
        <p:nvSpPr>
          <p:cNvPr id="159" name="CustomShape 1"/>
          <p:cNvSpPr/>
          <p:nvPr/>
        </p:nvSpPr>
        <p:spPr>
          <a:xfrm>
            <a:off x="838080" y="1828800"/>
            <a:ext cx="7543440" cy="4495320"/>
          </a:xfrm>
          <a:prstGeom prst="rect">
            <a:avLst/>
          </a:prstGeom>
          <a:solidFill>
            <a:schemeClr val="bg1"/>
          </a:solidFill>
          <a:ln w="12600">
            <a:solidFill>
              <a:schemeClr val="bg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468000" rIns="90360" tIns="44280" bIns="44280"/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Scaffolding: </a:t>
            </a:r>
            <a:r>
              <a:rPr lang="en-IN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Global styles for the body to reset type and background, link styles, grid system, and two simple layouts.</a:t>
            </a:r>
            <a:endParaRPr/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Base CSS</a:t>
            </a:r>
            <a:r>
              <a:rPr b="1" lang="en-IN" sz="2000" spc="-1" strike="noStrike">
                <a:solidFill>
                  <a:srgbClr val="bf9000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: </a:t>
            </a:r>
            <a:r>
              <a:rPr lang="en-IN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Styles for common HTML elements like typography, code, tables, forms, buttons &amp; plus includes Glyph icons, icon set.</a:t>
            </a:r>
            <a:endParaRPr/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Components: </a:t>
            </a:r>
            <a:r>
              <a:rPr lang="en-IN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Basic styles for common interface components like tabs and pills, navbar, alerts, page headers, and more.</a:t>
            </a:r>
            <a:endParaRPr/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JavaScript Plugins</a:t>
            </a:r>
            <a:r>
              <a:rPr b="1" lang="en-IN" sz="2000" spc="-1" strike="noStrike">
                <a:solidFill>
                  <a:srgbClr val="bf9000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: </a:t>
            </a:r>
            <a:r>
              <a:rPr lang="en-IN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Franklin Gothic Book"/>
                <a:ea typeface="Roboto"/>
              </a:rPr>
              <a:t>Similar to Components, these JavaScript plugins are interactive components for things like tooltips, popovers, modals, and more.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60" name="TextShape 2"/>
          <p:cNvSpPr txBox="1"/>
          <p:nvPr/>
        </p:nvSpPr>
        <p:spPr>
          <a:xfrm>
            <a:off x="2103120" y="960480"/>
            <a:ext cx="4937400" cy="715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33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is Bootstrap?</a:t>
            </a:r>
            <a:endParaRPr/>
          </a:p>
        </p:txBody>
      </p:sp>
    </p:spTree>
  </p:cSld>
  <p:timing>
    <p:tnLst>
      <p:par>
        <p:cTn id="34" dur="indefinite" restart="never" nodeType="tmRoot">
          <p:childTnLst>
            <p:seq>
              <p:cTn id="3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626040" y="847800"/>
            <a:ext cx="8033400" cy="7520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What is Grid in web design?</a:t>
            </a:r>
            <a:endParaRPr/>
          </a:p>
        </p:txBody>
      </p:sp>
      <p:pic>
        <p:nvPicPr>
          <p:cNvPr id="162" name="Picture 7" descr=""/>
          <p:cNvPicPr/>
          <p:nvPr/>
        </p:nvPicPr>
        <p:blipFill>
          <a:blip r:embed="rId1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pic>
        <p:nvPicPr>
          <p:cNvPr id="163" name="Picture 2" descr=""/>
          <p:cNvPicPr/>
          <p:nvPr/>
        </p:nvPicPr>
        <p:blipFill>
          <a:blip r:embed="rId2"/>
          <a:stretch/>
        </p:blipFill>
        <p:spPr>
          <a:xfrm>
            <a:off x="484200" y="1676520"/>
            <a:ext cx="8174880" cy="4598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6" dur="indefinite" restart="never" nodeType="tmRoot">
          <p:childTnLst>
            <p:seq>
              <p:cTn id="37" dur="indefinite" nodeType="mainSeq"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2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3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577080" y="762120"/>
            <a:ext cx="8033400" cy="7520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40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Arial-BoldMT"/>
              </a:rPr>
              <a:t>What is Grid in web design?</a:t>
            </a:r>
            <a:endParaRPr/>
          </a:p>
        </p:txBody>
      </p:sp>
      <p:pic>
        <p:nvPicPr>
          <p:cNvPr id="165" name="Picture 7" descr=""/>
          <p:cNvPicPr/>
          <p:nvPr/>
        </p:nvPicPr>
        <p:blipFill>
          <a:blip r:embed="rId1"/>
          <a:stretch/>
        </p:blipFill>
        <p:spPr>
          <a:xfrm>
            <a:off x="8305920" y="76320"/>
            <a:ext cx="624240" cy="304560"/>
          </a:xfrm>
          <a:prstGeom prst="rect">
            <a:avLst/>
          </a:prstGeom>
          <a:ln>
            <a:noFill/>
          </a:ln>
        </p:spPr>
      </p:pic>
      <p:pic>
        <p:nvPicPr>
          <p:cNvPr id="166" name="Picture 2" descr=""/>
          <p:cNvPicPr/>
          <p:nvPr/>
        </p:nvPicPr>
        <p:blipFill>
          <a:blip r:embed="rId2"/>
          <a:stretch/>
        </p:blipFill>
        <p:spPr>
          <a:xfrm>
            <a:off x="484200" y="1649880"/>
            <a:ext cx="8174880" cy="4598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1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2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3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1142</TotalTime>
  <Application>LibreOffice/5.0.0.5$Windows_x86 LibreOffice_project/1b1a90865e348b492231e1c451437d7a15bb262b</Application>
  <Paragraphs>91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2014-12-09T07:05:20Z</dcterms:created>
  <dc:creator>Vijith P. Kumar</dc:creator>
  <dc:language>en-IN</dc:language>
  <dcterms:modified xsi:type="dcterms:W3CDTF">2017-06-30T13:44:44Z</dcterms:modified>
  <cp:revision>55</cp:revision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23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26</vt:i4>
  </property>
</Properties>
</file>